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36" autoAdjust="0"/>
    <p:restoredTop sz="94660"/>
  </p:normalViewPr>
  <p:slideViewPr>
    <p:cSldViewPr snapToGrid="0" showGuides="1">
      <p:cViewPr varScale="1">
        <p:scale>
          <a:sx n="91" d="100"/>
          <a:sy n="91" d="100"/>
        </p:scale>
        <p:origin x="30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5E106C-19BA-487E-98C5-67266F19FF1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F2F6A8E-285B-4621-A96D-47B787817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F8815CB-B9C0-4B82-8E77-6FCC01C4C7C9}"/>
              </a:ext>
            </a:extLst>
          </p:cNvPr>
          <p:cNvSpPr>
            <a:spLocks noGrp="1"/>
          </p:cNvSpPr>
          <p:nvPr>
            <p:ph type="dt" sz="half" idx="10"/>
          </p:nvPr>
        </p:nvSpPr>
        <p:spPr/>
        <p:txBody>
          <a:bodyPr/>
          <a:lstStyle/>
          <a:p>
            <a:fld id="{EEDD5431-0A31-43BA-B7FD-3344798DCFBD}" type="datetimeFigureOut">
              <a:rPr kumimoji="1" lang="ja-JP" altLang="en-US" smtClean="0"/>
              <a:t>2021/9/17</a:t>
            </a:fld>
            <a:endParaRPr kumimoji="1" lang="ja-JP" altLang="en-US"/>
          </a:p>
        </p:txBody>
      </p:sp>
      <p:sp>
        <p:nvSpPr>
          <p:cNvPr id="5" name="フッター プレースホルダー 4">
            <a:extLst>
              <a:ext uri="{FF2B5EF4-FFF2-40B4-BE49-F238E27FC236}">
                <a16:creationId xmlns:a16="http://schemas.microsoft.com/office/drawing/2014/main" id="{492C0E4B-A155-43C3-AF0A-7A4C15DE49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FB8064C-1EA7-45D4-9D8D-6C1ED93DF83B}"/>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294113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3FDEB-1BED-4BD8-A215-FC79FA9C530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70FCFCA-9233-40DE-AC90-11DADBFEC37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3FFDEA-8B3F-4242-85CC-B28D64D6F2DE}"/>
              </a:ext>
            </a:extLst>
          </p:cNvPr>
          <p:cNvSpPr>
            <a:spLocks noGrp="1"/>
          </p:cNvSpPr>
          <p:nvPr>
            <p:ph type="dt" sz="half" idx="10"/>
          </p:nvPr>
        </p:nvSpPr>
        <p:spPr/>
        <p:txBody>
          <a:bodyPr/>
          <a:lstStyle/>
          <a:p>
            <a:fld id="{EEDD5431-0A31-43BA-B7FD-3344798DCFBD}" type="datetimeFigureOut">
              <a:rPr kumimoji="1" lang="ja-JP" altLang="en-US" smtClean="0"/>
              <a:t>2021/9/17</a:t>
            </a:fld>
            <a:endParaRPr kumimoji="1" lang="ja-JP" altLang="en-US"/>
          </a:p>
        </p:txBody>
      </p:sp>
      <p:sp>
        <p:nvSpPr>
          <p:cNvPr id="5" name="フッター プレースホルダー 4">
            <a:extLst>
              <a:ext uri="{FF2B5EF4-FFF2-40B4-BE49-F238E27FC236}">
                <a16:creationId xmlns:a16="http://schemas.microsoft.com/office/drawing/2014/main" id="{3E9C8C3E-6921-47E2-BE3B-9E4DD122CE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B39A13-A168-455F-B6C0-747B5FB1C0D4}"/>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141589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DC4EB90-8544-46C9-B368-C261DA676E8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42DB3EF-0064-432A-9C19-F6F992C4745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DCEF11-B419-4573-9D3D-E5A4E2C5F11E}"/>
              </a:ext>
            </a:extLst>
          </p:cNvPr>
          <p:cNvSpPr>
            <a:spLocks noGrp="1"/>
          </p:cNvSpPr>
          <p:nvPr>
            <p:ph type="dt" sz="half" idx="10"/>
          </p:nvPr>
        </p:nvSpPr>
        <p:spPr/>
        <p:txBody>
          <a:bodyPr/>
          <a:lstStyle/>
          <a:p>
            <a:fld id="{EEDD5431-0A31-43BA-B7FD-3344798DCFBD}" type="datetimeFigureOut">
              <a:rPr kumimoji="1" lang="ja-JP" altLang="en-US" smtClean="0"/>
              <a:t>2021/9/17</a:t>
            </a:fld>
            <a:endParaRPr kumimoji="1" lang="ja-JP" altLang="en-US"/>
          </a:p>
        </p:txBody>
      </p:sp>
      <p:sp>
        <p:nvSpPr>
          <p:cNvPr id="5" name="フッター プレースホルダー 4">
            <a:extLst>
              <a:ext uri="{FF2B5EF4-FFF2-40B4-BE49-F238E27FC236}">
                <a16:creationId xmlns:a16="http://schemas.microsoft.com/office/drawing/2014/main" id="{3690A052-1279-4F0B-ABA8-B03463F38A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B388B8-48D9-47CE-AE32-4F6AAA181725}"/>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284160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65A7A4-9F2F-4300-94E0-391492E1A8B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4C6220-BD61-4DCB-8313-3AE12DAD85E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9B4C74-CC73-4431-823B-63CA12849A91}"/>
              </a:ext>
            </a:extLst>
          </p:cNvPr>
          <p:cNvSpPr>
            <a:spLocks noGrp="1"/>
          </p:cNvSpPr>
          <p:nvPr>
            <p:ph type="dt" sz="half" idx="10"/>
          </p:nvPr>
        </p:nvSpPr>
        <p:spPr/>
        <p:txBody>
          <a:bodyPr/>
          <a:lstStyle/>
          <a:p>
            <a:fld id="{EEDD5431-0A31-43BA-B7FD-3344798DCFBD}" type="datetimeFigureOut">
              <a:rPr kumimoji="1" lang="ja-JP" altLang="en-US" smtClean="0"/>
              <a:t>2021/9/17</a:t>
            </a:fld>
            <a:endParaRPr kumimoji="1" lang="ja-JP" altLang="en-US"/>
          </a:p>
        </p:txBody>
      </p:sp>
      <p:sp>
        <p:nvSpPr>
          <p:cNvPr id="5" name="フッター プレースホルダー 4">
            <a:extLst>
              <a:ext uri="{FF2B5EF4-FFF2-40B4-BE49-F238E27FC236}">
                <a16:creationId xmlns:a16="http://schemas.microsoft.com/office/drawing/2014/main" id="{41B59096-BE99-4C8D-A5CA-D0DF3489AB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590489-5486-4EB0-B80A-3726A023DEB3}"/>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231724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17A7C6-A316-4730-8243-6599BE895E4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8CD3E8-85D5-4957-BAAA-82F5EC3BA4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612E8B-6D71-49A2-8A05-FF13983761A1}"/>
              </a:ext>
            </a:extLst>
          </p:cNvPr>
          <p:cNvSpPr>
            <a:spLocks noGrp="1"/>
          </p:cNvSpPr>
          <p:nvPr>
            <p:ph type="dt" sz="half" idx="10"/>
          </p:nvPr>
        </p:nvSpPr>
        <p:spPr/>
        <p:txBody>
          <a:bodyPr/>
          <a:lstStyle/>
          <a:p>
            <a:fld id="{EEDD5431-0A31-43BA-B7FD-3344798DCFBD}" type="datetimeFigureOut">
              <a:rPr kumimoji="1" lang="ja-JP" altLang="en-US" smtClean="0"/>
              <a:t>2021/9/17</a:t>
            </a:fld>
            <a:endParaRPr kumimoji="1" lang="ja-JP" altLang="en-US"/>
          </a:p>
        </p:txBody>
      </p:sp>
      <p:sp>
        <p:nvSpPr>
          <p:cNvPr id="5" name="フッター プレースホルダー 4">
            <a:extLst>
              <a:ext uri="{FF2B5EF4-FFF2-40B4-BE49-F238E27FC236}">
                <a16:creationId xmlns:a16="http://schemas.microsoft.com/office/drawing/2014/main" id="{61DC8CC7-8817-403F-9D2A-6173C88F29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00E1C1-ACA9-4DD0-A394-C8FDAD95C94A}"/>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384497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0CCE0D-97E6-452E-9E97-BAE0BD60EF1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9DCEAE8-9290-41C6-9FEB-F6F455114E3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DFD72B1-10D3-4C85-8FD7-3E564BE74D9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C8E5B7D-6791-4443-841D-820E7C3964D0}"/>
              </a:ext>
            </a:extLst>
          </p:cNvPr>
          <p:cNvSpPr>
            <a:spLocks noGrp="1"/>
          </p:cNvSpPr>
          <p:nvPr>
            <p:ph type="dt" sz="half" idx="10"/>
          </p:nvPr>
        </p:nvSpPr>
        <p:spPr/>
        <p:txBody>
          <a:bodyPr/>
          <a:lstStyle/>
          <a:p>
            <a:fld id="{EEDD5431-0A31-43BA-B7FD-3344798DCFBD}" type="datetimeFigureOut">
              <a:rPr kumimoji="1" lang="ja-JP" altLang="en-US" smtClean="0"/>
              <a:t>2021/9/17</a:t>
            </a:fld>
            <a:endParaRPr kumimoji="1" lang="ja-JP" altLang="en-US"/>
          </a:p>
        </p:txBody>
      </p:sp>
      <p:sp>
        <p:nvSpPr>
          <p:cNvPr id="6" name="フッター プレースホルダー 5">
            <a:extLst>
              <a:ext uri="{FF2B5EF4-FFF2-40B4-BE49-F238E27FC236}">
                <a16:creationId xmlns:a16="http://schemas.microsoft.com/office/drawing/2014/main" id="{506B5D0F-7922-4547-B129-6F721745E5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EE03734-8AE7-4841-9C50-4F6F3CDEFA03}"/>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1133989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4EFADC-2F21-42FD-B7BC-E9E41276F24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CA06AB-83AC-4472-BEE2-5942AF83B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787836E-3C0F-449A-9365-0FBA5C36267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B186CE9-708F-4B44-A697-DE6D378D1A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B992A63-24BF-4912-8ED6-548F783DBBD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EDCAF94-F5C9-4ABD-A770-640A07EC00CF}"/>
              </a:ext>
            </a:extLst>
          </p:cNvPr>
          <p:cNvSpPr>
            <a:spLocks noGrp="1"/>
          </p:cNvSpPr>
          <p:nvPr>
            <p:ph type="dt" sz="half" idx="10"/>
          </p:nvPr>
        </p:nvSpPr>
        <p:spPr/>
        <p:txBody>
          <a:bodyPr/>
          <a:lstStyle/>
          <a:p>
            <a:fld id="{EEDD5431-0A31-43BA-B7FD-3344798DCFBD}" type="datetimeFigureOut">
              <a:rPr kumimoji="1" lang="ja-JP" altLang="en-US" smtClean="0"/>
              <a:t>2021/9/17</a:t>
            </a:fld>
            <a:endParaRPr kumimoji="1" lang="ja-JP" altLang="en-US"/>
          </a:p>
        </p:txBody>
      </p:sp>
      <p:sp>
        <p:nvSpPr>
          <p:cNvPr id="8" name="フッター プレースホルダー 7">
            <a:extLst>
              <a:ext uri="{FF2B5EF4-FFF2-40B4-BE49-F238E27FC236}">
                <a16:creationId xmlns:a16="http://schemas.microsoft.com/office/drawing/2014/main" id="{F407EED7-0ED1-4A4D-8C42-617056187F7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E927A75-3AF5-4F6B-9B30-BF94DCB299AB}"/>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367092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F8701A-8EA6-4764-9F62-98BA65154A9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115524-3E05-4398-B2FA-CEAC2F812916}"/>
              </a:ext>
            </a:extLst>
          </p:cNvPr>
          <p:cNvSpPr>
            <a:spLocks noGrp="1"/>
          </p:cNvSpPr>
          <p:nvPr>
            <p:ph type="dt" sz="half" idx="10"/>
          </p:nvPr>
        </p:nvSpPr>
        <p:spPr/>
        <p:txBody>
          <a:bodyPr/>
          <a:lstStyle/>
          <a:p>
            <a:fld id="{EEDD5431-0A31-43BA-B7FD-3344798DCFBD}" type="datetimeFigureOut">
              <a:rPr kumimoji="1" lang="ja-JP" altLang="en-US" smtClean="0"/>
              <a:t>2021/9/17</a:t>
            </a:fld>
            <a:endParaRPr kumimoji="1" lang="ja-JP" altLang="en-US"/>
          </a:p>
        </p:txBody>
      </p:sp>
      <p:sp>
        <p:nvSpPr>
          <p:cNvPr id="4" name="フッター プレースホルダー 3">
            <a:extLst>
              <a:ext uri="{FF2B5EF4-FFF2-40B4-BE49-F238E27FC236}">
                <a16:creationId xmlns:a16="http://schemas.microsoft.com/office/drawing/2014/main" id="{877C2482-5A77-4C9F-92DA-D2309757039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4A7CBA5-3124-49AE-BBF3-0D43B3DAB0D3}"/>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406433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270CDAF-6B19-42F0-A571-B7F4087DE36E}"/>
              </a:ext>
            </a:extLst>
          </p:cNvPr>
          <p:cNvSpPr>
            <a:spLocks noGrp="1"/>
          </p:cNvSpPr>
          <p:nvPr>
            <p:ph type="dt" sz="half" idx="10"/>
          </p:nvPr>
        </p:nvSpPr>
        <p:spPr/>
        <p:txBody>
          <a:bodyPr/>
          <a:lstStyle/>
          <a:p>
            <a:fld id="{EEDD5431-0A31-43BA-B7FD-3344798DCFBD}" type="datetimeFigureOut">
              <a:rPr kumimoji="1" lang="ja-JP" altLang="en-US" smtClean="0"/>
              <a:t>2021/9/17</a:t>
            </a:fld>
            <a:endParaRPr kumimoji="1" lang="ja-JP" altLang="en-US"/>
          </a:p>
        </p:txBody>
      </p:sp>
      <p:sp>
        <p:nvSpPr>
          <p:cNvPr id="3" name="フッター プレースホルダー 2">
            <a:extLst>
              <a:ext uri="{FF2B5EF4-FFF2-40B4-BE49-F238E27FC236}">
                <a16:creationId xmlns:a16="http://schemas.microsoft.com/office/drawing/2014/main" id="{ACDC23AC-AB5B-418C-A80D-D428F229762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D039F59-6EDB-4CA5-A206-FA0F21DE7ECC}"/>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396292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86939-093B-4FB3-85A6-155CC218533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9D7ABCD-0472-4E34-9044-529005B1F1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87E4A27-CD27-4B15-8F0B-116EA63DB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DE3A81-B13E-4E9B-A3DE-F291A1E54D3A}"/>
              </a:ext>
            </a:extLst>
          </p:cNvPr>
          <p:cNvSpPr>
            <a:spLocks noGrp="1"/>
          </p:cNvSpPr>
          <p:nvPr>
            <p:ph type="dt" sz="half" idx="10"/>
          </p:nvPr>
        </p:nvSpPr>
        <p:spPr/>
        <p:txBody>
          <a:bodyPr/>
          <a:lstStyle/>
          <a:p>
            <a:fld id="{EEDD5431-0A31-43BA-B7FD-3344798DCFBD}" type="datetimeFigureOut">
              <a:rPr kumimoji="1" lang="ja-JP" altLang="en-US" smtClean="0"/>
              <a:t>2021/9/17</a:t>
            </a:fld>
            <a:endParaRPr kumimoji="1" lang="ja-JP" altLang="en-US"/>
          </a:p>
        </p:txBody>
      </p:sp>
      <p:sp>
        <p:nvSpPr>
          <p:cNvPr id="6" name="フッター プレースホルダー 5">
            <a:extLst>
              <a:ext uri="{FF2B5EF4-FFF2-40B4-BE49-F238E27FC236}">
                <a16:creationId xmlns:a16="http://schemas.microsoft.com/office/drawing/2014/main" id="{E357A367-2FE4-46F5-AF3E-A39BB8CB5D3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E7DC670-1CE1-4A31-98C2-A79AA3C3DB92}"/>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293326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84AE51-A436-4C56-ABE0-DE97BE7C8F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5D22D83-1C5D-49D5-9B5C-AC8BC159B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6581704-8EAB-4F20-A460-521ABED56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6FFF7AF-0867-40A6-AEBF-9C6C1984897B}"/>
              </a:ext>
            </a:extLst>
          </p:cNvPr>
          <p:cNvSpPr>
            <a:spLocks noGrp="1"/>
          </p:cNvSpPr>
          <p:nvPr>
            <p:ph type="dt" sz="half" idx="10"/>
          </p:nvPr>
        </p:nvSpPr>
        <p:spPr/>
        <p:txBody>
          <a:bodyPr/>
          <a:lstStyle/>
          <a:p>
            <a:fld id="{EEDD5431-0A31-43BA-B7FD-3344798DCFBD}" type="datetimeFigureOut">
              <a:rPr kumimoji="1" lang="ja-JP" altLang="en-US" smtClean="0"/>
              <a:t>2021/9/17</a:t>
            </a:fld>
            <a:endParaRPr kumimoji="1" lang="ja-JP" altLang="en-US"/>
          </a:p>
        </p:txBody>
      </p:sp>
      <p:sp>
        <p:nvSpPr>
          <p:cNvPr id="6" name="フッター プレースホルダー 5">
            <a:extLst>
              <a:ext uri="{FF2B5EF4-FFF2-40B4-BE49-F238E27FC236}">
                <a16:creationId xmlns:a16="http://schemas.microsoft.com/office/drawing/2014/main" id="{46E5B77D-47E1-4626-A095-971BAD8EC7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1A7D5C-E7F5-42E6-BFEA-6A263767221C}"/>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338015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6AE6459-B085-4653-B161-EB9F26E77B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9870D6-CA18-4C56-8A94-D826CC945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16D404-8349-433E-8BAA-69EC7287AB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D5431-0A31-43BA-B7FD-3344798DCFBD}" type="datetimeFigureOut">
              <a:rPr kumimoji="1" lang="ja-JP" altLang="en-US" smtClean="0"/>
              <a:t>2021/9/17</a:t>
            </a:fld>
            <a:endParaRPr kumimoji="1" lang="ja-JP" altLang="en-US"/>
          </a:p>
        </p:txBody>
      </p:sp>
      <p:sp>
        <p:nvSpPr>
          <p:cNvPr id="5" name="フッター プレースホルダー 4">
            <a:extLst>
              <a:ext uri="{FF2B5EF4-FFF2-40B4-BE49-F238E27FC236}">
                <a16:creationId xmlns:a16="http://schemas.microsoft.com/office/drawing/2014/main" id="{3171BFDF-8743-453E-AA45-08C05D16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26EC79F-EF3B-48C4-96A5-CF8A697096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3070200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82A5EEF-DF8E-4912-8A29-9D48377AFCDC}"/>
              </a:ext>
            </a:extLst>
          </p:cNvPr>
          <p:cNvPicPr>
            <a:picLocks noChangeAspect="1"/>
          </p:cNvPicPr>
          <p:nvPr/>
        </p:nvPicPr>
        <p:blipFill>
          <a:blip r:embed="rId2"/>
          <a:stretch>
            <a:fillRect/>
          </a:stretch>
        </p:blipFill>
        <p:spPr>
          <a:xfrm>
            <a:off x="3271666" y="4259997"/>
            <a:ext cx="2236280" cy="1888236"/>
          </a:xfrm>
          <a:prstGeom prst="rect">
            <a:avLst/>
          </a:prstGeom>
        </p:spPr>
      </p:pic>
      <p:pic>
        <p:nvPicPr>
          <p:cNvPr id="2" name="図 1">
            <a:extLst>
              <a:ext uri="{FF2B5EF4-FFF2-40B4-BE49-F238E27FC236}">
                <a16:creationId xmlns:a16="http://schemas.microsoft.com/office/drawing/2014/main" id="{764DB939-FD15-48FC-9AE7-C4A3DB3F2182}"/>
              </a:ext>
            </a:extLst>
          </p:cNvPr>
          <p:cNvPicPr>
            <a:picLocks noChangeAspect="1"/>
          </p:cNvPicPr>
          <p:nvPr/>
        </p:nvPicPr>
        <p:blipFill>
          <a:blip r:embed="rId3"/>
          <a:stretch>
            <a:fillRect/>
          </a:stretch>
        </p:blipFill>
        <p:spPr>
          <a:xfrm>
            <a:off x="519157" y="4232643"/>
            <a:ext cx="2280285" cy="1928241"/>
          </a:xfrm>
          <a:prstGeom prst="rect">
            <a:avLst/>
          </a:prstGeom>
        </p:spPr>
      </p:pic>
      <p:sp>
        <p:nvSpPr>
          <p:cNvPr id="5" name="正方形/長方形 4">
            <a:extLst>
              <a:ext uri="{FF2B5EF4-FFF2-40B4-BE49-F238E27FC236}">
                <a16:creationId xmlns:a16="http://schemas.microsoft.com/office/drawing/2014/main" id="{ABCF4615-6E0B-4760-9EDD-60E5A147E6D7}"/>
              </a:ext>
            </a:extLst>
          </p:cNvPr>
          <p:cNvSpPr/>
          <p:nvPr/>
        </p:nvSpPr>
        <p:spPr>
          <a:xfrm>
            <a:off x="1" y="0"/>
            <a:ext cx="12191999" cy="1025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53"/>
          </a:p>
        </p:txBody>
      </p:sp>
      <p:sp>
        <p:nvSpPr>
          <p:cNvPr id="6" name="テキスト ボックス 5">
            <a:extLst>
              <a:ext uri="{FF2B5EF4-FFF2-40B4-BE49-F238E27FC236}">
                <a16:creationId xmlns:a16="http://schemas.microsoft.com/office/drawing/2014/main" id="{D25DF08B-E93F-462B-941F-0B51D6AB65FE}"/>
              </a:ext>
            </a:extLst>
          </p:cNvPr>
          <p:cNvSpPr txBox="1"/>
          <p:nvPr/>
        </p:nvSpPr>
        <p:spPr>
          <a:xfrm>
            <a:off x="2384251" y="-1063"/>
            <a:ext cx="4668907" cy="461665"/>
          </a:xfrm>
          <a:prstGeom prst="rect">
            <a:avLst/>
          </a:prstGeom>
          <a:noFill/>
        </p:spPr>
        <p:txBody>
          <a:bodyPr wrap="none" rtlCol="0">
            <a:spAutoFit/>
          </a:bodyPr>
          <a:lstStyle/>
          <a:p>
            <a:r>
              <a:rPr kumimoji="1" lang="en-US" altLang="ja-JP" sz="2400" dirty="0">
                <a:solidFill>
                  <a:schemeClr val="bg1"/>
                </a:solidFill>
                <a:latin typeface="Arial" panose="020B0604020202020204" pitchFamily="34" charset="0"/>
                <a:cs typeface="Arial" panose="020B0604020202020204" pitchFamily="34" charset="0"/>
              </a:rPr>
              <a:t>English Title in USE Symposium </a:t>
            </a:r>
            <a:endParaRPr kumimoji="1" lang="ja-JP" altLang="en-US" sz="2400" dirty="0">
              <a:solidFill>
                <a:schemeClr val="bg1"/>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899818B1-A8E5-4B37-8A7E-21D2E6BACE95}"/>
              </a:ext>
            </a:extLst>
          </p:cNvPr>
          <p:cNvSpPr txBox="1"/>
          <p:nvPr/>
        </p:nvSpPr>
        <p:spPr>
          <a:xfrm>
            <a:off x="2384251" y="429050"/>
            <a:ext cx="7623369" cy="584775"/>
          </a:xfrm>
          <a:prstGeom prst="rect">
            <a:avLst/>
          </a:prstGeom>
          <a:noFill/>
        </p:spPr>
        <p:txBody>
          <a:bodyPr wrap="none" rtlCol="0">
            <a:spAutoFit/>
          </a:bodyPr>
          <a:lstStyle/>
          <a:p>
            <a:r>
              <a:rPr kumimoji="1" lang="en-US" altLang="ja-JP" sz="1600" dirty="0">
                <a:solidFill>
                  <a:schemeClr val="bg1"/>
                </a:solidFill>
                <a:latin typeface="Arial" panose="020B0604020202020204" pitchFamily="34" charset="0"/>
                <a:cs typeface="Arial" panose="020B0604020202020204" pitchFamily="34" charset="0"/>
              </a:rPr>
              <a:t>Firstname1 Familyname1</a:t>
            </a:r>
            <a:r>
              <a:rPr kumimoji="1" lang="en-US" altLang="ja-JP" sz="1600" baseline="30000" dirty="0">
                <a:solidFill>
                  <a:schemeClr val="bg1"/>
                </a:solidFill>
                <a:latin typeface="Arial" panose="020B0604020202020204" pitchFamily="34" charset="0"/>
                <a:cs typeface="Arial" panose="020B0604020202020204" pitchFamily="34" charset="0"/>
              </a:rPr>
              <a:t>1</a:t>
            </a:r>
            <a:r>
              <a:rPr kumimoji="1" lang="en-US" altLang="ja-JP" sz="1600" dirty="0">
                <a:solidFill>
                  <a:schemeClr val="bg1"/>
                </a:solidFill>
                <a:latin typeface="Arial" panose="020B0604020202020204" pitchFamily="34" charset="0"/>
                <a:cs typeface="Arial" panose="020B0604020202020204" pitchFamily="34" charset="0"/>
              </a:rPr>
              <a:t>, Firstname2 Familyname2</a:t>
            </a:r>
            <a:r>
              <a:rPr kumimoji="1" lang="en-US" altLang="ja-JP" sz="1600" baseline="30000" dirty="0">
                <a:solidFill>
                  <a:schemeClr val="bg1"/>
                </a:solidFill>
                <a:latin typeface="Arial" panose="020B0604020202020204" pitchFamily="34" charset="0"/>
                <a:cs typeface="Arial" panose="020B0604020202020204" pitchFamily="34" charset="0"/>
              </a:rPr>
              <a:t>2</a:t>
            </a:r>
            <a:r>
              <a:rPr kumimoji="1" lang="en-US" altLang="ja-JP" sz="1600" dirty="0">
                <a:solidFill>
                  <a:schemeClr val="bg1"/>
                </a:solidFill>
                <a:latin typeface="Arial" panose="020B0604020202020204" pitchFamily="34" charset="0"/>
                <a:cs typeface="Arial" panose="020B0604020202020204" pitchFamily="34" charset="0"/>
              </a:rPr>
              <a:t>, Firstname3 Familyname3</a:t>
            </a:r>
            <a:r>
              <a:rPr kumimoji="1" lang="en-US" altLang="ja-JP" sz="1600" baseline="30000" dirty="0">
                <a:solidFill>
                  <a:schemeClr val="bg1"/>
                </a:solidFill>
                <a:latin typeface="Arial" panose="020B0604020202020204" pitchFamily="34" charset="0"/>
                <a:cs typeface="Arial" panose="020B0604020202020204" pitchFamily="34" charset="0"/>
              </a:rPr>
              <a:t>3</a:t>
            </a:r>
            <a:r>
              <a:rPr kumimoji="1" lang="en-US" altLang="ja-JP" sz="1600" dirty="0">
                <a:solidFill>
                  <a:schemeClr val="bg1"/>
                </a:solidFill>
                <a:latin typeface="Arial" panose="020B0604020202020204" pitchFamily="34" charset="0"/>
                <a:cs typeface="Arial" panose="020B0604020202020204" pitchFamily="34" charset="0"/>
              </a:rPr>
              <a:t> </a:t>
            </a:r>
          </a:p>
          <a:p>
            <a:r>
              <a:rPr kumimoji="1" lang="en-US" altLang="ja-JP" sz="1600" baseline="30000" dirty="0">
                <a:solidFill>
                  <a:schemeClr val="bg1"/>
                </a:solidFill>
                <a:latin typeface="Arial" panose="020B0604020202020204" pitchFamily="34" charset="0"/>
                <a:cs typeface="Arial" panose="020B0604020202020204" pitchFamily="34" charset="0"/>
              </a:rPr>
              <a:t>1</a:t>
            </a:r>
            <a:r>
              <a:rPr kumimoji="1" lang="en-US" altLang="ja-JP" sz="1600" dirty="0">
                <a:solidFill>
                  <a:schemeClr val="bg1"/>
                </a:solidFill>
                <a:latin typeface="Arial" panose="020B0604020202020204" pitchFamily="34" charset="0"/>
                <a:cs typeface="Arial" panose="020B0604020202020204" pitchFamily="34" charset="0"/>
              </a:rPr>
              <a:t>Affiliation1; </a:t>
            </a:r>
            <a:r>
              <a:rPr kumimoji="1" lang="en-US" altLang="ja-JP" sz="1600" baseline="30000" dirty="0">
                <a:solidFill>
                  <a:schemeClr val="bg1"/>
                </a:solidFill>
                <a:latin typeface="Arial" panose="020B0604020202020204" pitchFamily="34" charset="0"/>
                <a:cs typeface="Arial" panose="020B0604020202020204" pitchFamily="34" charset="0"/>
              </a:rPr>
              <a:t>2</a:t>
            </a:r>
            <a:r>
              <a:rPr kumimoji="1" lang="en-US" altLang="ja-JP" sz="1600" dirty="0">
                <a:solidFill>
                  <a:schemeClr val="bg1"/>
                </a:solidFill>
                <a:latin typeface="Arial" panose="020B0604020202020204" pitchFamily="34" charset="0"/>
                <a:cs typeface="Arial" panose="020B0604020202020204" pitchFamily="34" charset="0"/>
              </a:rPr>
              <a:t>Affiliation2; </a:t>
            </a:r>
            <a:r>
              <a:rPr kumimoji="1" lang="en-US" altLang="ja-JP" sz="1600" baseline="30000" dirty="0">
                <a:solidFill>
                  <a:schemeClr val="bg1"/>
                </a:solidFill>
                <a:latin typeface="Arial" panose="020B0604020202020204" pitchFamily="34" charset="0"/>
                <a:cs typeface="Arial" panose="020B0604020202020204" pitchFamily="34" charset="0"/>
              </a:rPr>
              <a:t>3</a:t>
            </a:r>
            <a:r>
              <a:rPr kumimoji="1" lang="en-US" altLang="ja-JP" sz="1600" dirty="0">
                <a:solidFill>
                  <a:schemeClr val="bg1"/>
                </a:solidFill>
                <a:latin typeface="Arial" panose="020B0604020202020204" pitchFamily="34" charset="0"/>
                <a:cs typeface="Arial" panose="020B0604020202020204" pitchFamily="34" charset="0"/>
              </a:rPr>
              <a:t>Affiliation3 </a:t>
            </a:r>
            <a:endParaRPr kumimoji="1" lang="en-US" altLang="ja-JP" sz="1600" baseline="30000" dirty="0">
              <a:solidFill>
                <a:schemeClr val="bg1"/>
              </a:solidFill>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D953B912-C286-47FB-94BE-32B20E6F65A5}"/>
              </a:ext>
            </a:extLst>
          </p:cNvPr>
          <p:cNvSpPr txBox="1"/>
          <p:nvPr/>
        </p:nvSpPr>
        <p:spPr>
          <a:xfrm>
            <a:off x="257876" y="1142344"/>
            <a:ext cx="276225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1. Poster presentation</a:t>
            </a:r>
            <a:endParaRPr kumimoji="1" lang="ja-JP" altLang="en-US" dirty="0">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DB903B88-9C3B-454A-A2FB-30F2890D36A9}"/>
              </a:ext>
            </a:extLst>
          </p:cNvPr>
          <p:cNvSpPr txBox="1"/>
          <p:nvPr/>
        </p:nvSpPr>
        <p:spPr>
          <a:xfrm>
            <a:off x="257875" y="1445001"/>
            <a:ext cx="5695249" cy="646331"/>
          </a:xfrm>
          <a:prstGeom prst="rect">
            <a:avLst/>
          </a:prstGeom>
          <a:noFill/>
        </p:spPr>
        <p:txBody>
          <a:bodyPr wrap="square" rtlCol="0">
            <a:spAutoFit/>
          </a:bodyPr>
          <a:lstStyle/>
          <a:p>
            <a:pPr algn="just"/>
            <a:r>
              <a:rPr lang="en-US" altLang="ja-JP" sz="1200" dirty="0">
                <a:latin typeface="Arial" panose="020B0604020202020204" pitchFamily="34" charset="0"/>
                <a:cs typeface="Arial" panose="020B0604020202020204" pitchFamily="34" charset="0"/>
              </a:rPr>
              <a:t>The poster presentations are made live using the Zoom Meeting system. It is recommended that the presentation file is prepared as a PowerPoint file or pdf file so that the full-screen mode can be used during the poster presentation.</a:t>
            </a:r>
            <a:endParaRPr kumimoji="1" lang="ja-JP" altLang="en-US" sz="1200" dirty="0">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FE4F190D-CBB8-4AD8-8525-F3E2968725E6}"/>
              </a:ext>
            </a:extLst>
          </p:cNvPr>
          <p:cNvSpPr txBox="1"/>
          <p:nvPr/>
        </p:nvSpPr>
        <p:spPr>
          <a:xfrm>
            <a:off x="257876" y="2220514"/>
            <a:ext cx="276225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2. Poster format</a:t>
            </a:r>
            <a:endParaRPr kumimoji="1" lang="ja-JP" altLang="en-US" dirty="0">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A4510B04-882D-43B2-9AB7-C7D5C20F6DEB}"/>
              </a:ext>
            </a:extLst>
          </p:cNvPr>
          <p:cNvSpPr txBox="1"/>
          <p:nvPr/>
        </p:nvSpPr>
        <p:spPr>
          <a:xfrm>
            <a:off x="257875" y="2523171"/>
            <a:ext cx="5695249" cy="646331"/>
          </a:xfrm>
          <a:prstGeom prst="rect">
            <a:avLst/>
          </a:prstGeom>
          <a:noFill/>
        </p:spPr>
        <p:txBody>
          <a:bodyPr wrap="square" rtlCol="0">
            <a:spAutoFit/>
          </a:bodyPr>
          <a:lstStyle/>
          <a:p>
            <a:pPr algn="just"/>
            <a:r>
              <a:rPr lang="en-US" altLang="ja-JP" sz="1200" dirty="0">
                <a:latin typeface="Arial" panose="020B0604020202020204" pitchFamily="34" charset="0"/>
                <a:cs typeface="Arial" panose="020B0604020202020204" pitchFamily="34" charset="0"/>
              </a:rPr>
              <a:t>Please prepare the landscape-format poster. Aspect ratio of the poster should be the same as that of the presenter’s screen. For example, this poster is designed to be presented on a monitor with an aspect ratio of 16 : 9.</a:t>
            </a:r>
          </a:p>
        </p:txBody>
      </p:sp>
      <p:sp>
        <p:nvSpPr>
          <p:cNvPr id="22" name="テキスト ボックス 21">
            <a:extLst>
              <a:ext uri="{FF2B5EF4-FFF2-40B4-BE49-F238E27FC236}">
                <a16:creationId xmlns:a16="http://schemas.microsoft.com/office/drawing/2014/main" id="{FDB48048-1BFD-4C17-8183-04764291A30B}"/>
              </a:ext>
            </a:extLst>
          </p:cNvPr>
          <p:cNvSpPr txBox="1"/>
          <p:nvPr/>
        </p:nvSpPr>
        <p:spPr>
          <a:xfrm>
            <a:off x="257876" y="3311009"/>
            <a:ext cx="2762250"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3</a:t>
            </a:r>
            <a:r>
              <a:rPr kumimoji="1" lang="en-US" altLang="ja-JP" dirty="0">
                <a:latin typeface="Arial" panose="020B0604020202020204" pitchFamily="34" charset="0"/>
                <a:cs typeface="Arial" panose="020B0604020202020204" pitchFamily="34" charset="0"/>
              </a:rPr>
              <a:t>. Figures and tables</a:t>
            </a:r>
            <a:endParaRPr kumimoji="1" lang="ja-JP" altLang="en-US" dirty="0">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1D435972-36BD-467B-9A60-ACF0CD1D4190}"/>
              </a:ext>
            </a:extLst>
          </p:cNvPr>
          <p:cNvSpPr txBox="1"/>
          <p:nvPr/>
        </p:nvSpPr>
        <p:spPr>
          <a:xfrm>
            <a:off x="257875" y="3613666"/>
            <a:ext cx="5695249" cy="646331"/>
          </a:xfrm>
          <a:prstGeom prst="rect">
            <a:avLst/>
          </a:prstGeom>
          <a:noFill/>
        </p:spPr>
        <p:txBody>
          <a:bodyPr wrap="square" rtlCol="0">
            <a:spAutoFit/>
          </a:bodyPr>
          <a:lstStyle/>
          <a:p>
            <a:pPr algn="just"/>
            <a:r>
              <a:rPr lang="en-US" altLang="ja-JP" sz="1200" dirty="0">
                <a:latin typeface="Arial" panose="020B0604020202020204" pitchFamily="34" charset="0"/>
                <a:cs typeface="Arial" panose="020B0604020202020204" pitchFamily="34" charset="0"/>
              </a:rPr>
              <a:t>All of the text and symbols in figure must be readable with the full-screen mode. It is possible to enlarge the poster on the presenter’s computer, but presentation should be performed using the full-screen mode.</a:t>
            </a:r>
            <a:endParaRPr kumimoji="1" lang="ja-JP" altLang="en-US" sz="1200" dirty="0">
              <a:latin typeface="Arial" panose="020B0604020202020204" pitchFamily="34" charset="0"/>
              <a:cs typeface="Arial" panose="020B0604020202020204" pitchFamily="34" charset="0"/>
            </a:endParaRPr>
          </a:p>
        </p:txBody>
      </p:sp>
      <p:grpSp>
        <p:nvGrpSpPr>
          <p:cNvPr id="33" name="グループ化 32">
            <a:extLst>
              <a:ext uri="{FF2B5EF4-FFF2-40B4-BE49-F238E27FC236}">
                <a16:creationId xmlns:a16="http://schemas.microsoft.com/office/drawing/2014/main" id="{C48718D8-A66C-4630-8D22-595D2A5307F9}"/>
              </a:ext>
            </a:extLst>
          </p:cNvPr>
          <p:cNvGrpSpPr/>
          <p:nvPr/>
        </p:nvGrpSpPr>
        <p:grpSpPr>
          <a:xfrm>
            <a:off x="497758" y="6153461"/>
            <a:ext cx="5375654" cy="600621"/>
            <a:chOff x="22548531" y="15977546"/>
            <a:chExt cx="32043833" cy="2659320"/>
          </a:xfrm>
        </p:grpSpPr>
        <p:sp>
          <p:nvSpPr>
            <p:cNvPr id="27" name="テキスト ボックス 26">
              <a:extLst>
                <a:ext uri="{FF2B5EF4-FFF2-40B4-BE49-F238E27FC236}">
                  <a16:creationId xmlns:a16="http://schemas.microsoft.com/office/drawing/2014/main" id="{0B55993B-3970-48FF-89D5-E1245F5AA6E2}"/>
                </a:ext>
              </a:extLst>
            </p:cNvPr>
            <p:cNvSpPr txBox="1"/>
            <p:nvPr/>
          </p:nvSpPr>
          <p:spPr>
            <a:xfrm>
              <a:off x="22548531" y="15977546"/>
              <a:ext cx="15013824" cy="1158309"/>
            </a:xfrm>
            <a:prstGeom prst="rect">
              <a:avLst/>
            </a:prstGeom>
            <a:noFill/>
          </p:spPr>
          <p:txBody>
            <a:bodyPr wrap="square" rtlCol="0">
              <a:spAutoFit/>
            </a:bodyPr>
            <a:lstStyle/>
            <a:p>
              <a:pPr algn="ctr"/>
              <a:r>
                <a:rPr kumimoji="1" lang="en-US" altLang="ja-JP" sz="1100" dirty="0">
                  <a:latin typeface="Arial" panose="020B0604020202020204" pitchFamily="34" charset="0"/>
                  <a:cs typeface="Arial" panose="020B0604020202020204" pitchFamily="34" charset="0"/>
                </a:rPr>
                <a:t>Fig. 1  Sample figure</a:t>
              </a:r>
              <a:endParaRPr kumimoji="1" lang="ja-JP" altLang="en-US" sz="1100" dirty="0">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62284A8D-88CD-46F9-B3FA-BC9955F44285}"/>
                </a:ext>
              </a:extLst>
            </p:cNvPr>
            <p:cNvSpPr txBox="1"/>
            <p:nvPr/>
          </p:nvSpPr>
          <p:spPr>
            <a:xfrm>
              <a:off x="38126818" y="15979569"/>
              <a:ext cx="16465546" cy="2657297"/>
            </a:xfrm>
            <a:prstGeom prst="rect">
              <a:avLst/>
            </a:prstGeom>
            <a:noFill/>
          </p:spPr>
          <p:txBody>
            <a:bodyPr wrap="square" rtlCol="0">
              <a:spAutoFit/>
            </a:bodyPr>
            <a:lstStyle/>
            <a:p>
              <a:pPr algn="just"/>
              <a:r>
                <a:rPr kumimoji="1" lang="en-US" altLang="ja-JP" sz="1100" dirty="0">
                  <a:latin typeface="Arial" panose="020B0604020202020204" pitchFamily="34" charset="0"/>
                  <a:cs typeface="Arial" panose="020B0604020202020204" pitchFamily="34" charset="0"/>
                </a:rPr>
                <a:t>Fig. 2 Text is not readable with the full-screen mode, </a:t>
              </a:r>
              <a:r>
                <a:rPr lang="en-US" altLang="ja-JP" sz="1100" dirty="0">
                  <a:latin typeface="Arial" panose="020B0604020202020204" pitchFamily="34" charset="0"/>
                  <a:cs typeface="Arial" panose="020B0604020202020204" pitchFamily="34" charset="0"/>
                </a:rPr>
                <a:t>although it is readable by enlarging the figure</a:t>
              </a:r>
              <a:r>
                <a:rPr kumimoji="1" lang="en-US" altLang="ja-JP" sz="1100" dirty="0">
                  <a:latin typeface="Arial" panose="020B0604020202020204" pitchFamily="34" charset="0"/>
                  <a:cs typeface="Arial" panose="020B0604020202020204" pitchFamily="34" charset="0"/>
                </a:rPr>
                <a:t>. </a:t>
              </a:r>
              <a:endParaRPr kumimoji="1" lang="ja-JP" altLang="en-US" sz="1100" dirty="0">
                <a:latin typeface="Arial" panose="020B0604020202020204" pitchFamily="34" charset="0"/>
                <a:cs typeface="Arial" panose="020B0604020202020204" pitchFamily="34" charset="0"/>
              </a:endParaRPr>
            </a:p>
          </p:txBody>
        </p:sp>
      </p:grpSp>
      <p:sp>
        <p:nvSpPr>
          <p:cNvPr id="38" name="十字形 37">
            <a:extLst>
              <a:ext uri="{FF2B5EF4-FFF2-40B4-BE49-F238E27FC236}">
                <a16:creationId xmlns:a16="http://schemas.microsoft.com/office/drawing/2014/main" id="{AE27269B-1903-4A3D-AD0D-13A8223F029A}"/>
              </a:ext>
            </a:extLst>
          </p:cNvPr>
          <p:cNvSpPr/>
          <p:nvPr/>
        </p:nvSpPr>
        <p:spPr>
          <a:xfrm rot="2700000">
            <a:off x="3872685" y="4211288"/>
            <a:ext cx="612067" cy="612067"/>
          </a:xfrm>
          <a:prstGeom prst="plus">
            <a:avLst>
              <a:gd name="adj" fmla="val 441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390" tIns="54695" rIns="109390" bIns="54695" numCol="1" spcCol="0" rtlCol="0" fromWordArt="0" anchor="ctr" anchorCtr="0" forceAA="0" compatLnSpc="1">
            <a:prstTxWarp prst="textNoShape">
              <a:avLst/>
            </a:prstTxWarp>
            <a:noAutofit/>
          </a:bodyPr>
          <a:lstStyle/>
          <a:p>
            <a:pPr algn="ctr"/>
            <a:endParaRPr kumimoji="1" lang="ja-JP" altLang="en-US" sz="2153"/>
          </a:p>
        </p:txBody>
      </p:sp>
      <p:sp>
        <p:nvSpPr>
          <p:cNvPr id="39" name="テキスト ボックス 38">
            <a:extLst>
              <a:ext uri="{FF2B5EF4-FFF2-40B4-BE49-F238E27FC236}">
                <a16:creationId xmlns:a16="http://schemas.microsoft.com/office/drawing/2014/main" id="{FACD983B-5FBF-42A0-93CF-57A5A734ED0C}"/>
              </a:ext>
            </a:extLst>
          </p:cNvPr>
          <p:cNvSpPr txBox="1"/>
          <p:nvPr/>
        </p:nvSpPr>
        <p:spPr>
          <a:xfrm>
            <a:off x="6238879" y="4063278"/>
            <a:ext cx="2762250"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6</a:t>
            </a:r>
            <a:r>
              <a:rPr kumimoji="1" lang="en-US" altLang="ja-JP" dirty="0">
                <a:latin typeface="Arial" panose="020B0604020202020204" pitchFamily="34" charset="0"/>
                <a:cs typeface="Arial" panose="020B0604020202020204" pitchFamily="34" charset="0"/>
              </a:rPr>
              <a:t>. Conclusions</a:t>
            </a:r>
            <a:endParaRPr kumimoji="1" lang="ja-JP" altLang="en-US" dirty="0">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E2BD77BD-723C-4A11-8957-C90B6A330FD4}"/>
              </a:ext>
            </a:extLst>
          </p:cNvPr>
          <p:cNvSpPr txBox="1"/>
          <p:nvPr/>
        </p:nvSpPr>
        <p:spPr>
          <a:xfrm>
            <a:off x="6238878" y="4352877"/>
            <a:ext cx="5695249" cy="646331"/>
          </a:xfrm>
          <a:prstGeom prst="rect">
            <a:avLst/>
          </a:prstGeom>
          <a:noFill/>
        </p:spPr>
        <p:txBody>
          <a:bodyPr wrap="square" rtlCol="0">
            <a:spAutoFit/>
          </a:bodyPr>
          <a:lstStyle/>
          <a:p>
            <a:pPr algn="just"/>
            <a:r>
              <a:rPr lang="en-US" altLang="ja-JP" sz="1200" dirty="0">
                <a:latin typeface="Arial" panose="020B0604020202020204" pitchFamily="34" charset="0"/>
                <a:cs typeface="Arial" panose="020B0604020202020204" pitchFamily="34" charset="0"/>
              </a:rPr>
              <a:t>It is important that the presenter is familiar with the operation of the Zoom Meeting system for an impressive presentation. Please be prepared and familiar with the operation before presenting at the USE 2021.</a:t>
            </a:r>
            <a:endParaRPr kumimoji="1" lang="ja-JP" altLang="en-US" sz="1200" dirty="0">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853F7FB1-56C0-4D1F-B2A9-0CB354A93AC4}"/>
              </a:ext>
            </a:extLst>
          </p:cNvPr>
          <p:cNvSpPr txBox="1"/>
          <p:nvPr/>
        </p:nvSpPr>
        <p:spPr>
          <a:xfrm>
            <a:off x="6238879" y="5137611"/>
            <a:ext cx="2762250" cy="338554"/>
          </a:xfrm>
          <a:prstGeom prst="rect">
            <a:avLst/>
          </a:prstGeom>
          <a:noFill/>
        </p:spPr>
        <p:txBody>
          <a:bodyPr wrap="square" rtlCol="0">
            <a:spAutoFit/>
          </a:bodyPr>
          <a:lstStyle/>
          <a:p>
            <a:r>
              <a:rPr kumimoji="1" lang="en-US" altLang="ja-JP" sz="1600" dirty="0">
                <a:latin typeface="Arial" panose="020B0604020202020204" pitchFamily="34" charset="0"/>
                <a:cs typeface="Arial" panose="020B0604020202020204" pitchFamily="34" charset="0"/>
              </a:rPr>
              <a:t>References</a:t>
            </a:r>
            <a:endParaRPr kumimoji="1" lang="ja-JP" altLang="en-US" sz="1600" dirty="0">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2F4562C3-7E1C-43D4-9E70-45B25D8B5847}"/>
              </a:ext>
            </a:extLst>
          </p:cNvPr>
          <p:cNvSpPr txBox="1"/>
          <p:nvPr/>
        </p:nvSpPr>
        <p:spPr>
          <a:xfrm>
            <a:off x="6238878" y="5476165"/>
            <a:ext cx="5695249" cy="430887"/>
          </a:xfrm>
          <a:prstGeom prst="rect">
            <a:avLst/>
          </a:prstGeom>
          <a:noFill/>
        </p:spPr>
        <p:txBody>
          <a:bodyPr wrap="square" rtlCol="0">
            <a:spAutoFit/>
          </a:bodyPr>
          <a:lstStyle/>
          <a:p>
            <a:pPr marL="228600" indent="-228600" algn="just">
              <a:buAutoNum type="arabicPeriod"/>
            </a:pPr>
            <a:r>
              <a:rPr lang="en-US" altLang="ja-JP" sz="1100" dirty="0">
                <a:latin typeface="Arial" panose="020B0604020202020204" pitchFamily="34" charset="0"/>
                <a:cs typeface="Arial" panose="020B0604020202020204" pitchFamily="34" charset="0"/>
              </a:rPr>
              <a:t>J. </a:t>
            </a:r>
            <a:r>
              <a:rPr lang="en-US" altLang="ja-JP" sz="1100" dirty="0" err="1">
                <a:latin typeface="Arial" panose="020B0604020202020204" pitchFamily="34" charset="0"/>
                <a:cs typeface="Arial" panose="020B0604020202020204" pitchFamily="34" charset="0"/>
              </a:rPr>
              <a:t>Tatenami</a:t>
            </a:r>
            <a:r>
              <a:rPr lang="en-US" altLang="ja-JP" sz="1100" dirty="0">
                <a:latin typeface="Arial" panose="020B0604020202020204" pitchFamily="34" charset="0"/>
                <a:cs typeface="Arial" panose="020B0604020202020204" pitchFamily="34" charset="0"/>
              </a:rPr>
              <a:t>, H. </a:t>
            </a:r>
            <a:r>
              <a:rPr lang="en-US" altLang="ja-JP" sz="1100" dirty="0" err="1">
                <a:latin typeface="Arial" panose="020B0604020202020204" pitchFamily="34" charset="0"/>
                <a:cs typeface="Arial" panose="020B0604020202020204" pitchFamily="34" charset="0"/>
              </a:rPr>
              <a:t>Yokonami</a:t>
            </a:r>
            <a:r>
              <a:rPr lang="en-US" altLang="ja-JP" sz="1100" dirty="0">
                <a:latin typeface="Arial" panose="020B0604020202020204" pitchFamily="34" charset="0"/>
                <a:cs typeface="Arial" panose="020B0604020202020204" pitchFamily="34" charset="0"/>
              </a:rPr>
              <a:t>, and T. Cho-</a:t>
            </a:r>
            <a:r>
              <a:rPr lang="en-US" altLang="ja-JP" sz="1100" dirty="0" err="1">
                <a:latin typeface="Arial" panose="020B0604020202020204" pitchFamily="34" charset="0"/>
                <a:cs typeface="Arial" panose="020B0604020202020204" pitchFamily="34" charset="0"/>
              </a:rPr>
              <a:t>onpa</a:t>
            </a:r>
            <a:r>
              <a:rPr lang="en-US" altLang="ja-JP" sz="1100" dirty="0">
                <a:latin typeface="Arial" panose="020B0604020202020204" pitchFamily="34" charset="0"/>
                <a:cs typeface="Arial" panose="020B0604020202020204" pitchFamily="34" charset="0"/>
              </a:rPr>
              <a:t>, </a:t>
            </a:r>
            <a:r>
              <a:rPr lang="en-US" altLang="ja-JP" sz="1100" dirty="0" err="1">
                <a:latin typeface="Arial" panose="020B0604020202020204" pitchFamily="34" charset="0"/>
                <a:cs typeface="Arial" panose="020B0604020202020204" pitchFamily="34" charset="0"/>
              </a:rPr>
              <a:t>Jpn</a:t>
            </a:r>
            <a:r>
              <a:rPr lang="en-US" altLang="ja-JP" sz="1100" dirty="0">
                <a:latin typeface="Arial" panose="020B0604020202020204" pitchFamily="34" charset="0"/>
                <a:cs typeface="Arial" panose="020B0604020202020204" pitchFamily="34" charset="0"/>
              </a:rPr>
              <a:t>. J. Appl. Phys. 9A9 (20XX) 123456.</a:t>
            </a:r>
          </a:p>
          <a:p>
            <a:pPr marL="228600" indent="-228600" algn="just">
              <a:buAutoNum type="arabicPeriod"/>
            </a:pPr>
            <a:r>
              <a:rPr lang="en-US" altLang="ja-JP" sz="1100" dirty="0">
                <a:latin typeface="Arial" panose="020B0604020202020204" pitchFamily="34" charset="0"/>
                <a:cs typeface="Arial" panose="020B0604020202020204" pitchFamily="34" charset="0"/>
              </a:rPr>
              <a:t>T. </a:t>
            </a:r>
            <a:r>
              <a:rPr lang="en-US" altLang="ja-JP" sz="1100" dirty="0" err="1">
                <a:latin typeface="Arial" panose="020B0604020202020204" pitchFamily="34" charset="0"/>
                <a:cs typeface="Arial" panose="020B0604020202020204" pitchFamily="34" charset="0"/>
              </a:rPr>
              <a:t>Kyoshin</a:t>
            </a:r>
            <a:r>
              <a:rPr lang="en-US" altLang="ja-JP" sz="1100" dirty="0">
                <a:latin typeface="Arial" panose="020B0604020202020204" pitchFamily="34" charset="0"/>
                <a:cs typeface="Arial" panose="020B0604020202020204" pitchFamily="34" charset="0"/>
              </a:rPr>
              <a:t>, </a:t>
            </a:r>
            <a:r>
              <a:rPr lang="en-US" altLang="ja-JP" sz="1100" dirty="0" err="1">
                <a:latin typeface="Arial" panose="020B0604020202020204" pitchFamily="34" charset="0"/>
                <a:cs typeface="Arial" panose="020B0604020202020204" pitchFamily="34" charset="0"/>
              </a:rPr>
              <a:t>Jpn</a:t>
            </a:r>
            <a:r>
              <a:rPr lang="en-US" altLang="ja-JP" sz="1100" dirty="0">
                <a:latin typeface="Arial" panose="020B0604020202020204" pitchFamily="34" charset="0"/>
                <a:cs typeface="Arial" panose="020B0604020202020204" pitchFamily="34" charset="0"/>
              </a:rPr>
              <a:t>. J. Appl. Phys. 8B8 (19XX) 654321.</a:t>
            </a:r>
          </a:p>
        </p:txBody>
      </p:sp>
      <p:sp>
        <p:nvSpPr>
          <p:cNvPr id="8" name="円: 塗りつぶしなし 7">
            <a:extLst>
              <a:ext uri="{FF2B5EF4-FFF2-40B4-BE49-F238E27FC236}">
                <a16:creationId xmlns:a16="http://schemas.microsoft.com/office/drawing/2014/main" id="{01788939-1E26-4209-B668-30017B204666}"/>
              </a:ext>
            </a:extLst>
          </p:cNvPr>
          <p:cNvSpPr/>
          <p:nvPr/>
        </p:nvSpPr>
        <p:spPr>
          <a:xfrm>
            <a:off x="1085005" y="4291895"/>
            <a:ext cx="505068" cy="505068"/>
          </a:xfrm>
          <a:prstGeom prst="donut">
            <a:avLst>
              <a:gd name="adj" fmla="val 132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テキスト ボックス 27">
            <a:extLst>
              <a:ext uri="{FF2B5EF4-FFF2-40B4-BE49-F238E27FC236}">
                <a16:creationId xmlns:a16="http://schemas.microsoft.com/office/drawing/2014/main" id="{2A9E5BD4-6BAE-4BE5-9E00-70ED902B35CA}"/>
              </a:ext>
            </a:extLst>
          </p:cNvPr>
          <p:cNvSpPr txBox="1"/>
          <p:nvPr/>
        </p:nvSpPr>
        <p:spPr>
          <a:xfrm>
            <a:off x="6238879" y="1142344"/>
            <a:ext cx="276225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4. Font size</a:t>
            </a:r>
            <a:endParaRPr kumimoji="1" lang="ja-JP" altLang="en-US" dirty="0">
              <a:latin typeface="Arial" panose="020B0604020202020204" pitchFamily="34" charset="0"/>
              <a:cs typeface="Arial" panose="020B0604020202020204" pitchFamily="34" charset="0"/>
            </a:endParaRPr>
          </a:p>
        </p:txBody>
      </p:sp>
      <p:sp>
        <p:nvSpPr>
          <p:cNvPr id="29" name="テキスト ボックス 28">
            <a:extLst>
              <a:ext uri="{FF2B5EF4-FFF2-40B4-BE49-F238E27FC236}">
                <a16:creationId xmlns:a16="http://schemas.microsoft.com/office/drawing/2014/main" id="{DA661391-7C58-491B-A031-B23A80258C92}"/>
              </a:ext>
            </a:extLst>
          </p:cNvPr>
          <p:cNvSpPr txBox="1"/>
          <p:nvPr/>
        </p:nvSpPr>
        <p:spPr>
          <a:xfrm>
            <a:off x="6238878" y="1438880"/>
            <a:ext cx="5695249" cy="1200329"/>
          </a:xfrm>
          <a:prstGeom prst="rect">
            <a:avLst/>
          </a:prstGeom>
          <a:noFill/>
        </p:spPr>
        <p:txBody>
          <a:bodyPr wrap="square" rtlCol="0">
            <a:spAutoFit/>
          </a:bodyPr>
          <a:lstStyle/>
          <a:p>
            <a:pPr algn="just"/>
            <a:r>
              <a:rPr lang="en-US" altLang="ja-JP" sz="1200" dirty="0">
                <a:latin typeface="Arial" panose="020B0604020202020204" pitchFamily="34" charset="0"/>
                <a:cs typeface="Arial" panose="020B0604020202020204" pitchFamily="34" charset="0"/>
              </a:rPr>
              <a:t>The resolution of the poster displayed on the PC screen of the audience depends on the resolution of the presenter’s PC screen as well as the condition of the internet connection and the resolution of the audience PC screen. If the presenter fails to read the text on its screen, the audiences will not read it either. It should be therefore taken care that all the text, figures, and tables are understandable on the presenter PC screen in the full screen mode.</a:t>
            </a:r>
            <a:endParaRPr kumimoji="1" lang="ja-JP" altLang="en-US" sz="1200" dirty="0">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86BA9CC8-47CB-484B-BB21-24F9D5266B3C}"/>
              </a:ext>
            </a:extLst>
          </p:cNvPr>
          <p:cNvSpPr txBox="1"/>
          <p:nvPr/>
        </p:nvSpPr>
        <p:spPr>
          <a:xfrm>
            <a:off x="6238879" y="2639209"/>
            <a:ext cx="2762250"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5</a:t>
            </a:r>
            <a:r>
              <a:rPr kumimoji="1" lang="en-US" altLang="ja-JP" dirty="0">
                <a:latin typeface="Arial" panose="020B0604020202020204" pitchFamily="34" charset="0"/>
                <a:cs typeface="Arial" panose="020B0604020202020204" pitchFamily="34" charset="0"/>
              </a:rPr>
              <a:t>. Internet and PC</a:t>
            </a:r>
            <a:endParaRPr kumimoji="1" lang="ja-JP" altLang="en-US" dirty="0">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073775D3-1F6B-4DCB-92C1-9B67E5D52B31}"/>
              </a:ext>
            </a:extLst>
          </p:cNvPr>
          <p:cNvSpPr txBox="1"/>
          <p:nvPr/>
        </p:nvSpPr>
        <p:spPr>
          <a:xfrm>
            <a:off x="6238878" y="2935745"/>
            <a:ext cx="5695249" cy="1015663"/>
          </a:xfrm>
          <a:prstGeom prst="rect">
            <a:avLst/>
          </a:prstGeom>
          <a:noFill/>
        </p:spPr>
        <p:txBody>
          <a:bodyPr wrap="square" rtlCol="0">
            <a:spAutoFit/>
          </a:bodyPr>
          <a:lstStyle/>
          <a:p>
            <a:pPr algn="just"/>
            <a:r>
              <a:rPr lang="en-US" altLang="ja-JP" sz="1200" dirty="0">
                <a:latin typeface="Arial" panose="020B0604020202020204" pitchFamily="34" charset="0"/>
                <a:cs typeface="Arial" panose="020B0604020202020204" pitchFamily="34" charset="0"/>
              </a:rPr>
              <a:t>The presenter should make presentation at a location with a stable internet connection so that the online presentation will not be interrupted. The resolution of the poster displayed on the audience PC screen depends on the resolution of presenter’s screen. It is recommended that the presenter uses the monitor with higher resolution.</a:t>
            </a:r>
            <a:endParaRPr kumimoji="1" lang="ja-JP" altLang="en-US" sz="1200" dirty="0">
              <a:latin typeface="Arial" panose="020B0604020202020204" pitchFamily="34" charset="0"/>
              <a:cs typeface="Arial" panose="020B0604020202020204" pitchFamily="34" charset="0"/>
            </a:endParaRPr>
          </a:p>
        </p:txBody>
      </p:sp>
      <p:sp>
        <p:nvSpPr>
          <p:cNvPr id="3" name="正方形/長方形 2">
            <a:extLst>
              <a:ext uri="{FF2B5EF4-FFF2-40B4-BE49-F238E27FC236}">
                <a16:creationId xmlns:a16="http://schemas.microsoft.com/office/drawing/2014/main" id="{3A890539-F2EE-B94A-BF27-5680CD960045}"/>
              </a:ext>
            </a:extLst>
          </p:cNvPr>
          <p:cNvSpPr/>
          <p:nvPr/>
        </p:nvSpPr>
        <p:spPr>
          <a:xfrm>
            <a:off x="836952" y="236702"/>
            <a:ext cx="876615" cy="39983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64D8A3D-01D0-B74A-B323-93FCCEAAC3FA}"/>
              </a:ext>
            </a:extLst>
          </p:cNvPr>
          <p:cNvSpPr txBox="1"/>
          <p:nvPr/>
        </p:nvSpPr>
        <p:spPr>
          <a:xfrm>
            <a:off x="802944" y="280223"/>
            <a:ext cx="876615" cy="377851"/>
          </a:xfrm>
          <a:prstGeom prst="rect">
            <a:avLst/>
          </a:prstGeom>
          <a:noFill/>
        </p:spPr>
        <p:txBody>
          <a:bodyPr wrap="square" rtlCol="0">
            <a:spAutoFit/>
          </a:bodyPr>
          <a:lstStyle/>
          <a:p>
            <a:r>
              <a:rPr kumimoji="1" lang="en-US" altLang="ja-JP" b="1" dirty="0"/>
              <a:t>1P1-1</a:t>
            </a:r>
            <a:endParaRPr kumimoji="1" lang="ja-JP" altLang="en-US" b="1"/>
          </a:p>
        </p:txBody>
      </p:sp>
      <p:cxnSp>
        <p:nvCxnSpPr>
          <p:cNvPr id="11" name="直線矢印コネクタ 10">
            <a:extLst>
              <a:ext uri="{FF2B5EF4-FFF2-40B4-BE49-F238E27FC236}">
                <a16:creationId xmlns:a16="http://schemas.microsoft.com/office/drawing/2014/main" id="{15EEF901-1C90-A34F-A312-87D12305255F}"/>
              </a:ext>
            </a:extLst>
          </p:cNvPr>
          <p:cNvCxnSpPr>
            <a:cxnSpLocks/>
          </p:cNvCxnSpPr>
          <p:nvPr/>
        </p:nvCxnSpPr>
        <p:spPr>
          <a:xfrm flipV="1">
            <a:off x="1371356" y="629792"/>
            <a:ext cx="1" cy="19010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CCC1D03B-E0E6-614C-A3D3-13563CE165BA}"/>
              </a:ext>
            </a:extLst>
          </p:cNvPr>
          <p:cNvSpPr txBox="1"/>
          <p:nvPr/>
        </p:nvSpPr>
        <p:spPr>
          <a:xfrm>
            <a:off x="703889" y="765719"/>
            <a:ext cx="1772368" cy="261610"/>
          </a:xfrm>
          <a:prstGeom prst="rect">
            <a:avLst/>
          </a:prstGeom>
          <a:noFill/>
        </p:spPr>
        <p:txBody>
          <a:bodyPr wrap="square" rtlCol="0">
            <a:spAutoFit/>
          </a:bodyPr>
          <a:lstStyle/>
          <a:p>
            <a:r>
              <a:rPr kumimoji="1" lang="en-US" altLang="ja-JP" sz="1100" dirty="0">
                <a:solidFill>
                  <a:srgbClr val="FFFF00"/>
                </a:solidFill>
              </a:rPr>
              <a:t>Show the paper number </a:t>
            </a:r>
            <a:endParaRPr kumimoji="1" lang="ja-JP" altLang="en-US">
              <a:solidFill>
                <a:srgbClr val="FFFF00"/>
              </a:solidFill>
            </a:endParaRPr>
          </a:p>
        </p:txBody>
      </p:sp>
      <p:cxnSp>
        <p:nvCxnSpPr>
          <p:cNvPr id="35" name="直線矢印コネクタ 34">
            <a:extLst>
              <a:ext uri="{FF2B5EF4-FFF2-40B4-BE49-F238E27FC236}">
                <a16:creationId xmlns:a16="http://schemas.microsoft.com/office/drawing/2014/main" id="{25935230-017A-AD4B-845B-5465D7BDCA00}"/>
              </a:ext>
            </a:extLst>
          </p:cNvPr>
          <p:cNvCxnSpPr/>
          <p:nvPr/>
        </p:nvCxnSpPr>
        <p:spPr>
          <a:xfrm flipH="1" flipV="1">
            <a:off x="559483" y="820083"/>
            <a:ext cx="52899" cy="2661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303F4F5D-76AB-8140-A469-BAEA67DE0EB2}"/>
              </a:ext>
            </a:extLst>
          </p:cNvPr>
          <p:cNvSpPr txBox="1"/>
          <p:nvPr/>
        </p:nvSpPr>
        <p:spPr>
          <a:xfrm>
            <a:off x="2935" y="1029792"/>
            <a:ext cx="3742985" cy="261610"/>
          </a:xfrm>
          <a:prstGeom prst="rect">
            <a:avLst/>
          </a:prstGeom>
          <a:noFill/>
        </p:spPr>
        <p:txBody>
          <a:bodyPr wrap="square" rtlCol="0">
            <a:spAutoFit/>
          </a:bodyPr>
          <a:lstStyle/>
          <a:p>
            <a:r>
              <a:rPr kumimoji="1" lang="en-US" altLang="ja-JP" sz="1100" dirty="0">
                <a:solidFill>
                  <a:srgbClr val="FF0000"/>
                </a:solidFill>
              </a:rPr>
              <a:t>Show this logo if you apply the ‘Young Scientist Award’.</a:t>
            </a:r>
            <a:endParaRPr kumimoji="1" lang="ja-JP" altLang="en-US">
              <a:solidFill>
                <a:srgbClr val="FF0000"/>
              </a:solidFill>
            </a:endParaRPr>
          </a:p>
        </p:txBody>
      </p:sp>
      <p:pic>
        <p:nvPicPr>
          <p:cNvPr id="43" name="図 42">
            <a:extLst>
              <a:ext uri="{FF2B5EF4-FFF2-40B4-BE49-F238E27FC236}">
                <a16:creationId xmlns:a16="http://schemas.microsoft.com/office/drawing/2014/main" id="{462644BE-D144-F84D-838D-01516F237E7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76" b="98345" l="3169" r="99021"/>
                    </a14:imgEffect>
                  </a14:imgLayer>
                </a14:imgProps>
              </a:ext>
            </a:extLst>
          </a:blip>
          <a:stretch>
            <a:fillRect/>
          </a:stretch>
        </p:blipFill>
        <p:spPr>
          <a:xfrm>
            <a:off x="-75057" y="-8161"/>
            <a:ext cx="987068" cy="889557"/>
          </a:xfrm>
          <a:prstGeom prst="rect">
            <a:avLst/>
          </a:prstGeom>
        </p:spPr>
      </p:pic>
    </p:spTree>
    <p:extLst>
      <p:ext uri="{BB962C8B-B14F-4D97-AF65-F5344CB8AC3E}">
        <p14:creationId xmlns:p14="http://schemas.microsoft.com/office/powerpoint/2010/main" val="24351240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434</Words>
  <Application>Microsoft Office PowerPoint</Application>
  <PresentationFormat>ワイド画面</PresentationFormat>
  <Paragraphs>23</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 </cp:lastModifiedBy>
  <cp:revision>9</cp:revision>
  <dcterms:created xsi:type="dcterms:W3CDTF">2020-08-03T04:01:52Z</dcterms:created>
  <dcterms:modified xsi:type="dcterms:W3CDTF">2021-09-16T22:49:04Z</dcterms:modified>
</cp:coreProperties>
</file>